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71" r:id="rId3"/>
    <p:sldId id="272" r:id="rId4"/>
    <p:sldId id="270" r:id="rId5"/>
    <p:sldId id="260" r:id="rId6"/>
    <p:sldId id="261" r:id="rId7"/>
    <p:sldId id="263" r:id="rId8"/>
    <p:sldId id="266" r:id="rId9"/>
    <p:sldId id="27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5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4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2571736" y="142852"/>
            <a:ext cx="657226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4" descr="pozadie.jpg"/>
          <p:cNvPicPr>
            <a:picLocks noChangeAspect="1"/>
          </p:cNvPicPr>
          <p:nvPr/>
        </p:nvPicPr>
        <p:blipFill>
          <a:blip r:embed="rId3" cstate="print"/>
          <a:srcRect r="7642" b="2019"/>
          <a:stretch>
            <a:fillRect/>
          </a:stretch>
        </p:blipFill>
        <p:spPr bwMode="auto">
          <a:xfrm>
            <a:off x="2571735" y="2000240"/>
            <a:ext cx="657226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4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2571735" y="4143380"/>
            <a:ext cx="657226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4" descr="pozadie.jpg"/>
          <p:cNvPicPr>
            <a:picLocks noChangeAspect="1"/>
          </p:cNvPicPr>
          <p:nvPr/>
        </p:nvPicPr>
        <p:blipFill>
          <a:blip r:embed="rId4" cstate="print"/>
          <a:srcRect r="7642" b="2019"/>
          <a:stretch>
            <a:fillRect/>
          </a:stretch>
        </p:blipFill>
        <p:spPr bwMode="auto">
          <a:xfrm>
            <a:off x="0" y="542926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2928926" y="214290"/>
            <a:ext cx="5500726" cy="7072362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sk-SK" b="1" dirty="0" smtClean="0"/>
              <a:t>V čo veríme</a:t>
            </a:r>
            <a:r>
              <a:rPr lang="sk-SK" dirty="0" smtClean="0"/>
              <a:t>		</a:t>
            </a:r>
          </a:p>
          <a:p>
            <a:pPr marL="571500" indent="-571500">
              <a:buNone/>
            </a:pPr>
            <a:r>
              <a:rPr lang="sk-SK" dirty="0" smtClean="0"/>
              <a:t>Verím v Boha</a:t>
            </a:r>
          </a:p>
          <a:p>
            <a:pPr marL="571500" indent="-571500">
              <a:buNone/>
            </a:pPr>
            <a:endParaRPr lang="sk-SK" dirty="0" smtClean="0"/>
          </a:p>
          <a:p>
            <a:pPr marL="571500" indent="-571500">
              <a:buAutoNum type="romanUcPeriod" startAt="2"/>
            </a:pPr>
            <a:r>
              <a:rPr lang="sk-SK" b="1" dirty="0" smtClean="0"/>
              <a:t>Ako slávime </a:t>
            </a:r>
          </a:p>
          <a:p>
            <a:pPr marL="571500" indent="-571500">
              <a:buNone/>
            </a:pPr>
            <a:r>
              <a:rPr lang="sk-SK" b="1" dirty="0" smtClean="0"/>
              <a:t>kresťanské tajomstvá</a:t>
            </a:r>
          </a:p>
          <a:p>
            <a:pPr marL="571500" indent="-571500">
              <a:buNone/>
            </a:pPr>
            <a:r>
              <a:rPr lang="sk-SK" dirty="0" smtClean="0"/>
              <a:t>Sviatosti</a:t>
            </a:r>
          </a:p>
          <a:p>
            <a:pPr marL="971550" lvl="1" indent="-571500">
              <a:buNone/>
            </a:pPr>
            <a:endParaRPr lang="sk-SK" dirty="0" smtClean="0"/>
          </a:p>
          <a:p>
            <a:pPr marL="571500" indent="-571500">
              <a:buNone/>
            </a:pPr>
            <a:r>
              <a:rPr lang="sk-SK" b="1" dirty="0" smtClean="0"/>
              <a:t>III.  Život v Kristovi	</a:t>
            </a:r>
          </a:p>
          <a:p>
            <a:pPr marL="571500" indent="-571500">
              <a:buNone/>
            </a:pPr>
            <a:r>
              <a:rPr lang="sk-SK" dirty="0" smtClean="0"/>
              <a:t>Desatoro</a:t>
            </a:r>
          </a:p>
          <a:p>
            <a:pPr marL="571500" indent="-571500">
              <a:buNone/>
            </a:pPr>
            <a:endParaRPr lang="sk-SK" sz="2400" i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8" descr="!!!---1---!!!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8502" y="1288864"/>
            <a:ext cx="2115498" cy="55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omin\Dropbox\youcat\obr YC\oddyc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4000504"/>
            <a:ext cx="3286148" cy="925487"/>
          </a:xfrm>
          <a:prstGeom prst="rect">
            <a:avLst/>
          </a:prstGeom>
          <a:noFill/>
        </p:spPr>
      </p:pic>
      <p:pic>
        <p:nvPicPr>
          <p:cNvPr id="1027" name="Picture 3" descr="C:\Users\domin\Dropbox\youcat\obr YC\oslav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265027"/>
            <a:ext cx="2357454" cy="1306849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9849" y="5715016"/>
            <a:ext cx="892033" cy="7858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52400" sx="102000" sy="102000" algn="ctr" rotWithShape="0">
              <a:srgbClr val="FFFF00">
                <a:alpha val="71000"/>
              </a:srgbClr>
            </a:outerShdw>
          </a:effectLst>
        </p:spPr>
      </p:pic>
      <p:pic>
        <p:nvPicPr>
          <p:cNvPr id="1028" name="Picture 4" descr="C:\Users\domin\Dropbox\youcat\obr YC\uceni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30019"/>
            <a:ext cx="1602050" cy="14844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38" y="5643578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k-SK" sz="2000" dirty="0" smtClean="0"/>
              <a:t>Aj po teste nezabudnite:</a:t>
            </a:r>
          </a:p>
          <a:p>
            <a:r>
              <a:rPr lang="sk-SK" sz="2800" i="1" dirty="0" smtClean="0"/>
              <a:t>Kvapka lásky je viac ako oceán rozumu.</a:t>
            </a:r>
          </a:p>
          <a:p>
            <a:endParaRPr lang="sk-SK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57158" y="1857388"/>
            <a:ext cx="4972056" cy="4857760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Človek</a:t>
            </a:r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Šťastie </a:t>
            </a:r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Sloboda</a:t>
            </a:r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Činy</a:t>
            </a:r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 algn="r">
              <a:buFont typeface="+mj-lt"/>
              <a:buAutoNum type="arabicPeriod"/>
            </a:pPr>
            <a:endParaRPr lang="sk-SK" dirty="0" smtClean="0"/>
          </a:p>
          <a:p>
            <a:pPr marL="514350" indent="-514350" algn="r">
              <a:buFont typeface="+mj-lt"/>
              <a:buAutoNum type="arabicPeriod"/>
            </a:pPr>
            <a:endParaRPr lang="sk-SK" dirty="0" smtClean="0"/>
          </a:p>
          <a:p>
            <a:pPr marL="514350" indent="-514350" algn="r">
              <a:buFont typeface="+mj-lt"/>
              <a:buAutoNum type="arabicPeriod"/>
            </a:pPr>
            <a:endParaRPr lang="sk-SK" dirty="0" smtClean="0"/>
          </a:p>
          <a:p>
            <a:pPr marL="514350" indent="-514350" algn="r">
              <a:buNone/>
            </a:pPr>
            <a:r>
              <a:rPr lang="sk-SK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85728"/>
            <a:ext cx="3710807" cy="6072230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  <a:effectLst>
            <a:innerShdw blurRad="63500" dist="50800" dir="5400000">
              <a:schemeClr val="bg2">
                <a:lumMod val="50000"/>
                <a:alpha val="50000"/>
              </a:scheme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6500826" y="1857388"/>
            <a:ext cx="5072098" cy="485776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 Vášne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 Svedomie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 Čnosti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 Hriech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2411760" y="0"/>
            <a:ext cx="6732240" cy="6858000"/>
          </a:xfrm>
          <a:prstGeom prst="rect">
            <a:avLst/>
          </a:prstGeom>
        </p:spPr>
      </p:pic>
      <p:sp>
        <p:nvSpPr>
          <p:cNvPr id="3083" name="AutoShape 11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5" name="AutoShape 13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7" name="AutoShape 15" descr="2Q=="/>
          <p:cNvSpPr>
            <a:spLocks noChangeAspect="1" noChangeArrowheads="1"/>
          </p:cNvSpPr>
          <p:nvPr/>
        </p:nvSpPr>
        <p:spPr bwMode="auto">
          <a:xfrm>
            <a:off x="4081463" y="2590800"/>
            <a:ext cx="981075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9" name="AutoShape 1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981075" cy="1676401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sk-SK" dirty="0" smtClean="0"/>
              <a:t>			</a:t>
            </a:r>
            <a:r>
              <a:rPr lang="sk-SK" b="1" dirty="0" smtClean="0">
                <a:solidFill>
                  <a:schemeClr val="bg1"/>
                </a:solidFill>
              </a:rPr>
              <a:t>1. VEĽKOSŤ ČLOVEKA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2500298" y="1142984"/>
            <a:ext cx="6643702" cy="5500702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dôstojnosť: od 1. okamihu</a:t>
            </a:r>
          </a:p>
          <a:p>
            <a:r>
              <a:rPr lang="sk-SK" sz="2800" dirty="0" smtClean="0"/>
              <a:t>nezávisí od úspechov, výkonov</a:t>
            </a:r>
            <a:r>
              <a:rPr lang="sk-SK" sz="2400" dirty="0" smtClean="0"/>
              <a:t> </a:t>
            </a:r>
          </a:p>
          <a:p>
            <a:r>
              <a:rPr lang="sk-SK" sz="2400" dirty="0" smtClean="0"/>
              <a:t>→ úcta k slabým, chorým, bezmocným</a:t>
            </a:r>
          </a:p>
          <a:p>
            <a:r>
              <a:rPr lang="sk-SK" sz="2800" dirty="0" smtClean="0"/>
              <a:t>závisí od Boha </a:t>
            </a:r>
            <a:r>
              <a:rPr lang="sk-SK" sz="2400" dirty="0" smtClean="0"/>
              <a:t>– sme stvorení na jeho podobu a vykúpení </a:t>
            </a:r>
            <a:r>
              <a:rPr lang="sk-SK" sz="2400" dirty="0" smtClean="0"/>
              <a:t>Ježišovou </a:t>
            </a:r>
            <a:r>
              <a:rPr lang="sk-SK" sz="2400" dirty="0" smtClean="0"/>
              <a:t>krvou</a:t>
            </a:r>
            <a:endParaRPr lang="sk-SK" sz="2400" dirty="0" smtClean="0"/>
          </a:p>
          <a:p>
            <a:pPr algn="ctr">
              <a:buNone/>
            </a:pPr>
            <a:endParaRPr lang="sk-SK" sz="2400" dirty="0"/>
          </a:p>
          <a:p>
            <a:pPr>
              <a:buNone/>
            </a:pPr>
            <a:r>
              <a:rPr lang="sk-SK" sz="2400" dirty="0" smtClean="0"/>
              <a:t>	      </a:t>
            </a:r>
            <a:r>
              <a:rPr lang="sk-SK" sz="4400" b="1" dirty="0" smtClean="0">
                <a:solidFill>
                  <a:schemeClr val="bg1"/>
                </a:solidFill>
              </a:rPr>
              <a:t>2. ŠŤASTIE ČLOVEKA</a:t>
            </a:r>
          </a:p>
          <a:p>
            <a:r>
              <a:rPr lang="sk-SK" dirty="0" smtClean="0"/>
              <a:t> nekonečná túžba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naplniť ju môže iba Nekonečný</a:t>
            </a:r>
          </a:p>
          <a:p>
            <a:r>
              <a:rPr lang="sk-SK" sz="2800" dirty="0" smtClean="0"/>
              <a:t>     štýl života (8 blahoslavenstiev) – cesta ku     	šťastiu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večná blaženosť </a:t>
            </a:r>
            <a:r>
              <a:rPr lang="sk-SK" sz="2800" dirty="0" smtClean="0"/>
              <a:t>– život </a:t>
            </a:r>
            <a:r>
              <a:rPr lang="sk-SK" sz="2800" dirty="0" smtClean="0"/>
              <a:t>s </a:t>
            </a:r>
            <a:r>
              <a:rPr lang="sk-SK" sz="2800" smtClean="0"/>
              <a:t>Bohom naveky </a:t>
            </a:r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1" name="Obrázok 13" descr="!!!---1---!!!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459" y="216503"/>
            <a:ext cx="1761211" cy="657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34" descr="DietaVDlani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079996" y="2643182"/>
            <a:ext cx="2064004" cy="1285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Obrázok 17" descr="kristu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5072074"/>
            <a:ext cx="459120" cy="597765"/>
          </a:xfrm>
          <a:prstGeom prst="rect">
            <a:avLst/>
          </a:prstGeom>
        </p:spPr>
      </p:pic>
      <p:sp>
        <p:nvSpPr>
          <p:cNvPr id="16" name="Desaťcípa hviezda 25"/>
          <p:cNvSpPr/>
          <p:nvPr/>
        </p:nvSpPr>
        <p:spPr>
          <a:xfrm>
            <a:off x="4500562" y="5500702"/>
            <a:ext cx="500066" cy="500066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283</a:t>
            </a:r>
            <a:endParaRPr lang="sk-SK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6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4032487" cy="2786082"/>
          </a:xfrm>
          <a:prstGeom prst="rect">
            <a:avLst/>
          </a:prstGeom>
          <a:ln>
            <a:headEnd/>
            <a:tailEnd/>
          </a:ln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Obrázok 4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680084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bg1"/>
                </a:solidFill>
              </a:rPr>
              <a:t>3. SLOBODA ČLOVEKA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28596" y="1500174"/>
            <a:ext cx="8929750" cy="59007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 </a:t>
            </a:r>
            <a:r>
              <a:rPr lang="sk-SK" sz="3000" b="1" dirty="0" smtClean="0"/>
              <a:t>možnosť  voľby</a:t>
            </a:r>
            <a:r>
              <a:rPr lang="sk-SK" sz="3000" dirty="0" smtClean="0"/>
              <a:t>, kt. môže byť zneužitá</a:t>
            </a:r>
          </a:p>
          <a:p>
            <a:pPr>
              <a:buNone/>
            </a:pPr>
            <a:r>
              <a:rPr lang="sk-SK" sz="3000" dirty="0"/>
              <a:t> </a:t>
            </a:r>
            <a:r>
              <a:rPr lang="sk-SK" sz="3000" b="1" dirty="0" smtClean="0"/>
              <a:t>↗</a:t>
            </a:r>
            <a:r>
              <a:rPr lang="sk-SK" sz="3000" dirty="0" smtClean="0"/>
              <a:t> ju využívam </a:t>
            </a:r>
            <a:r>
              <a:rPr lang="sk-SK" sz="3000" b="1" dirty="0" smtClean="0"/>
              <a:t>↗</a:t>
            </a:r>
            <a:r>
              <a:rPr lang="sk-SK" sz="3000" dirty="0" smtClean="0"/>
              <a:t> som slobodnejší</a:t>
            </a:r>
          </a:p>
          <a:p>
            <a:pPr>
              <a:buNone/>
            </a:pPr>
            <a:r>
              <a:rPr lang="sk-SK" sz="3000" dirty="0"/>
              <a:t> </a:t>
            </a:r>
            <a:r>
              <a:rPr lang="sk-SK" sz="3000" dirty="0" smtClean="0"/>
              <a:t>zneužitie prináša vždy zlo, napr. závislosti</a:t>
            </a:r>
          </a:p>
          <a:p>
            <a:pPr>
              <a:buNone/>
            </a:pPr>
            <a:r>
              <a:rPr lang="sk-SK" sz="3000" dirty="0"/>
              <a:t> </a:t>
            </a:r>
            <a:r>
              <a:rPr lang="sk-SK" sz="3000" b="1" dirty="0" smtClean="0"/>
              <a:t>↘</a:t>
            </a:r>
            <a:r>
              <a:rPr lang="sk-SK" sz="3000" dirty="0" smtClean="0"/>
              <a:t> zodpovednosť: </a:t>
            </a:r>
            <a:r>
              <a:rPr lang="sk-SK" sz="2200" dirty="0" smtClean="0"/>
              <a:t>donútenie, strach, nevedomosť, zlozvyk, C</a:t>
            </a:r>
            <a:r>
              <a:rPr lang="sk-SK" sz="1200" dirty="0" smtClean="0"/>
              <a:t>2</a:t>
            </a:r>
            <a:r>
              <a:rPr lang="sk-SK" sz="2200" dirty="0" smtClean="0"/>
              <a:t>H</a:t>
            </a:r>
            <a:r>
              <a:rPr lang="sk-SK" sz="1200" dirty="0" smtClean="0"/>
              <a:t>5</a:t>
            </a:r>
            <a:r>
              <a:rPr lang="sk-SK" sz="2200" dirty="0" smtClean="0"/>
              <a:t>OH</a:t>
            </a:r>
          </a:p>
          <a:p>
            <a:pPr>
              <a:buNone/>
            </a:pPr>
            <a:r>
              <a:rPr lang="sk-SK" sz="2200" dirty="0" smtClean="0"/>
              <a:t>						 </a:t>
            </a:r>
            <a:r>
              <a:rPr lang="sk-SK" sz="2800" dirty="0" smtClean="0"/>
              <a:t>aj pri zlom rozhodnutí ?</a:t>
            </a:r>
          </a:p>
          <a:p>
            <a:pPr>
              <a:buNone/>
            </a:pPr>
            <a:r>
              <a:rPr lang="sk-SK" sz="2800" dirty="0" smtClean="0"/>
              <a:t>						</a:t>
            </a:r>
          </a:p>
          <a:p>
            <a:pPr>
              <a:buNone/>
            </a:pPr>
            <a:r>
              <a:rPr lang="sk-SK" sz="2800" b="1" dirty="0" smtClean="0"/>
              <a:t>						Boh ťa volá k slobode</a:t>
            </a:r>
          </a:p>
          <a:p>
            <a:pPr>
              <a:buNone/>
            </a:pPr>
            <a:r>
              <a:rPr lang="sk-SK" sz="2800" dirty="0" smtClean="0"/>
              <a:t>						</a:t>
            </a:r>
            <a:r>
              <a:rPr lang="sk-SK" sz="2800" b="1" dirty="0" smtClean="0"/>
              <a:t>od</a:t>
            </a:r>
            <a:r>
              <a:rPr lang="sk-SK" sz="2800" dirty="0" smtClean="0"/>
              <a:t> moci tohto sveta</a:t>
            </a:r>
          </a:p>
          <a:p>
            <a:pPr>
              <a:buNone/>
            </a:pPr>
            <a:r>
              <a:rPr lang="sk-SK" sz="2800" dirty="0" smtClean="0"/>
              <a:t>						</a:t>
            </a:r>
            <a:r>
              <a:rPr lang="sk-SK" sz="2800" b="1" dirty="0" smtClean="0"/>
              <a:t>pre</a:t>
            </a:r>
            <a:r>
              <a:rPr lang="sk-SK" sz="2800" dirty="0" smtClean="0"/>
              <a:t> lásku a zodpovednosť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800" dirty="0"/>
              <a:t> </a:t>
            </a:r>
          </a:p>
        </p:txBody>
      </p:sp>
      <p:pic>
        <p:nvPicPr>
          <p:cNvPr id="8" name="Obrázok 13" descr="!!!---1---!!!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24" y="0"/>
            <a:ext cx="584826" cy="218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esaťcípa hviezda 25"/>
          <p:cNvSpPr/>
          <p:nvPr/>
        </p:nvSpPr>
        <p:spPr>
          <a:xfrm>
            <a:off x="4590430" y="3643314"/>
            <a:ext cx="500066" cy="500066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289</a:t>
            </a:r>
            <a:endParaRPr lang="sk-SK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4857760"/>
            <a:ext cx="973127" cy="8572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52400" sx="102000" sy="102000" algn="ctr" rotWithShape="0">
              <a:srgbClr val="FFFF00">
                <a:alpha val="71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animBg="1"/>
      <p:bldP spid="9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6732240" cy="6858000"/>
          </a:xfrm>
          <a:prstGeom prst="rect">
            <a:avLst/>
          </a:prstGeom>
        </p:spPr>
      </p:pic>
      <p:pic>
        <p:nvPicPr>
          <p:cNvPr id="13" name="Obrázok 19" descr="!!!---1---!!!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30960" y="2928934"/>
            <a:ext cx="201304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44365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bg1"/>
                </a:solidFill>
              </a:rPr>
              <a:t>4. ČINY ČLOVEKA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1" name="Obrázok 13" descr="!!!---1---!!!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24" y="-214338"/>
            <a:ext cx="584826" cy="218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images (19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929066"/>
            <a:ext cx="2466975" cy="1847850"/>
          </a:xfrm>
          <a:prstGeom prst="rect">
            <a:avLst/>
          </a:prstGeom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285720" y="1428760"/>
            <a:ext cx="8858280" cy="5357826"/>
          </a:xfrm>
        </p:spPr>
        <p:txBody>
          <a:bodyPr>
            <a:normAutofit fontScale="92500"/>
          </a:bodyPr>
          <a:lstStyle/>
          <a:p>
            <a:r>
              <a:rPr lang="sk-SK" sz="2800" dirty="0" smtClean="0"/>
              <a:t> rozumom </a:t>
            </a:r>
            <a:r>
              <a:rPr lang="sk-SK" sz="2400" dirty="0" smtClean="0"/>
              <a:t>a </a:t>
            </a:r>
            <a:r>
              <a:rPr lang="sk-SK" sz="2800" dirty="0" smtClean="0"/>
              <a:t>svedomím </a:t>
            </a:r>
            <a:r>
              <a:rPr lang="sk-SK" sz="2400" dirty="0" smtClean="0"/>
              <a:t>rozlišujeme </a:t>
            </a:r>
            <a:r>
              <a:rPr lang="sk-SK" sz="2800" dirty="0" smtClean="0"/>
              <a:t>dobré </a:t>
            </a:r>
            <a:r>
              <a:rPr lang="sk-SK" sz="2400" dirty="0" smtClean="0"/>
              <a:t>od </a:t>
            </a:r>
            <a:r>
              <a:rPr lang="sk-SK" sz="2800" dirty="0" smtClean="0"/>
              <a:t>zlého</a:t>
            </a:r>
          </a:p>
          <a:p>
            <a:pPr marL="514350" indent="-514350">
              <a:buNone/>
            </a:pPr>
            <a:r>
              <a:rPr lang="sk-SK" sz="2800" dirty="0" smtClean="0"/>
              <a:t>	1. </a:t>
            </a:r>
            <a:r>
              <a:rPr lang="sk-SK" sz="2800" dirty="0" smtClean="0">
                <a:sym typeface="Wingdings" pitchFamily="2" charset="2"/>
              </a:rPr>
              <a:t> </a:t>
            </a:r>
            <a:r>
              <a:rPr lang="sk-SK" sz="2800" dirty="0" smtClean="0"/>
              <a:t>dobrý úmysel, zlý skutok </a:t>
            </a:r>
            <a:r>
              <a:rPr lang="sk-SK" sz="2400" dirty="0" smtClean="0"/>
              <a:t>(banková lúpež pre chudobných)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	   2. </a:t>
            </a:r>
            <a:r>
              <a:rPr lang="sk-SK" sz="2800" dirty="0" smtClean="0">
                <a:sym typeface="Wingdings" pitchFamily="2" charset="2"/>
              </a:rPr>
              <a:t> dobrý skutok, zlý úmysel</a:t>
            </a:r>
            <a:r>
              <a:rPr lang="sk-SK" sz="2800" dirty="0" smtClean="0"/>
              <a:t> </a:t>
            </a:r>
            <a:r>
              <a:rPr lang="sk-SK" sz="2400" dirty="0" smtClean="0"/>
              <a:t>(odprevadiť starenku kvôli krádeži)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	   3. okolnosti iba znižujú zodpovednosť  </a:t>
            </a:r>
            <a:r>
              <a:rPr lang="sk-SK" sz="2400" dirty="0" smtClean="0"/>
              <a:t>(udrieť zlú matku)</a:t>
            </a:r>
          </a:p>
          <a:p>
            <a:r>
              <a:rPr lang="sk-SK" sz="2800" dirty="0" smtClean="0"/>
              <a:t>Účel nesvätí prostriedky</a:t>
            </a:r>
          </a:p>
          <a:p>
            <a:pPr>
              <a:buNone/>
            </a:pPr>
            <a:endParaRPr lang="sk-SK" sz="3900" dirty="0" smtClean="0"/>
          </a:p>
          <a:p>
            <a:pPr algn="ctr">
              <a:buNone/>
            </a:pPr>
            <a:r>
              <a:rPr lang="sk-SK" sz="4400" b="1" dirty="0" smtClean="0">
                <a:solidFill>
                  <a:schemeClr val="bg1"/>
                </a:solidFill>
              </a:rPr>
              <a:t>5. VÁŠNE</a:t>
            </a:r>
          </a:p>
          <a:p>
            <a:pPr algn="ctr">
              <a:buNone/>
            </a:pPr>
            <a:endParaRPr lang="sk-SK" sz="300" dirty="0" smtClean="0"/>
          </a:p>
          <a:p>
            <a:pPr algn="ctr"/>
            <a:r>
              <a:rPr lang="sk-SK" sz="2800" dirty="0" smtClean="0"/>
              <a:t>Dobré alebo zlé?</a:t>
            </a:r>
          </a:p>
          <a:p>
            <a:pPr algn="ctr"/>
            <a:r>
              <a:rPr lang="sk-SK" sz="2800" dirty="0" smtClean="0"/>
              <a:t>Oheň a voda – dobre/zlé? </a:t>
            </a:r>
          </a:p>
          <a:p>
            <a:pPr algn="ctr"/>
            <a:r>
              <a:rPr lang="sk-SK" sz="2800" dirty="0" smtClean="0"/>
              <a:t>dobré → čnosti; zlé → neresti</a:t>
            </a:r>
          </a:p>
          <a:p>
            <a:pPr algn="ctr">
              <a:buNone/>
            </a:pPr>
            <a:endParaRPr lang="sk-SK" sz="2800" dirty="0" smtClean="0"/>
          </a:p>
          <a:p>
            <a:pPr algn="ctr">
              <a:buNone/>
            </a:pPr>
            <a:endParaRPr lang="sk-SK" sz="4000" dirty="0" smtClean="0"/>
          </a:p>
          <a:p>
            <a:pPr>
              <a:buNone/>
            </a:pPr>
            <a:endParaRPr lang="sk-SK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2143108" y="0"/>
            <a:ext cx="7000892" cy="6858000"/>
          </a:xfrm>
          <a:prstGeom prst="rect">
            <a:avLst/>
          </a:prstGeom>
        </p:spPr>
      </p:pic>
      <p:pic>
        <p:nvPicPr>
          <p:cNvPr id="3" name="Obrázok 7" descr="imagesCAY2QOC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2130153" cy="1747391"/>
          </a:xfrm>
          <a:prstGeom prst="rect">
            <a:avLst/>
          </a:prstGeom>
        </p:spPr>
      </p:pic>
      <p:pic>
        <p:nvPicPr>
          <p:cNvPr id="4" name="Obrázok 6" descr="images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857364" cy="1857364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71736" y="0"/>
            <a:ext cx="6157898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bg1"/>
                </a:solidFill>
              </a:rPr>
              <a:t>6. SVEDOMIE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2643174" y="1214422"/>
            <a:ext cx="6500826" cy="5643578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 úsudok rozumu na konanie dobra</a:t>
            </a:r>
          </a:p>
          <a:p>
            <a:pPr>
              <a:buNone/>
            </a:pPr>
            <a:r>
              <a:rPr lang="sk-SK" sz="2800" dirty="0" smtClean="0"/>
              <a:t> 	                                  a vyhýbanie zlu</a:t>
            </a:r>
          </a:p>
          <a:p>
            <a:r>
              <a:rPr lang="sk-SK" sz="2800" dirty="0" smtClean="0"/>
              <a:t>Boží hlas vo mne → mučeníci svedomia</a:t>
            </a:r>
          </a:p>
          <a:p>
            <a:r>
              <a:rPr lang="sk-SK" sz="2800" dirty="0" smtClean="0"/>
              <a:t> jeho sloboda vždy chránená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Formácia:</a:t>
            </a:r>
          </a:p>
          <a:p>
            <a:r>
              <a:rPr lang="sk-SK" sz="2400" dirty="0" smtClean="0"/>
              <a:t>výchovou, prijímaním Božieho slova a učením Cirkvi</a:t>
            </a:r>
          </a:p>
          <a:p>
            <a:r>
              <a:rPr lang="sk-SK" sz="2400" dirty="0" smtClean="0"/>
              <a:t>sebakritika, vplyv dobrého konania druhých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2800" dirty="0" smtClean="0"/>
              <a:t>... a keď konám podľa svojho svedomia zlo? </a:t>
            </a:r>
          </a:p>
          <a:p>
            <a:pPr>
              <a:buNone/>
            </a:pPr>
            <a:r>
              <a:rPr lang="sk-SK" sz="2800" dirty="0" smtClean="0"/>
              <a:t>        → som vinný? → je to dobro?</a:t>
            </a:r>
          </a:p>
          <a:p>
            <a:pPr>
              <a:buNone/>
            </a:pPr>
            <a:r>
              <a:rPr lang="sk-SK" sz="2800" dirty="0" smtClean="0"/>
              <a:t>povinnosť formovať svedomie !</a:t>
            </a:r>
          </a:p>
          <a:p>
            <a:pPr>
              <a:buNone/>
            </a:pPr>
            <a:r>
              <a:rPr lang="sk-SK" sz="2800" dirty="0" smtClean="0"/>
              <a:t>aj Stalin a Hitler konali podľa svedomia...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sz="2800" dirty="0"/>
          </a:p>
        </p:txBody>
      </p:sp>
      <p:pic>
        <p:nvPicPr>
          <p:cNvPr id="10" name="Obrázok 13" descr="!!!---1---!!!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-214338"/>
            <a:ext cx="584826" cy="218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images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5286388"/>
            <a:ext cx="2125340" cy="157161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pic>
        <p:nvPicPr>
          <p:cNvPr id="10" name="Obrázok 8" descr="rytierKriziakMec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6121" y="2285992"/>
            <a:ext cx="43766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k-SK" b="1" dirty="0" smtClean="0"/>
              <a:t>7. ČNOSTI</a:t>
            </a:r>
            <a:endParaRPr lang="sk-SK" b="1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285720" y="1285860"/>
            <a:ext cx="8215370" cy="5572140"/>
          </a:xfrm>
        </p:spPr>
        <p:txBody>
          <a:bodyPr>
            <a:normAutofit lnSpcReduction="10000"/>
          </a:bodyPr>
          <a:lstStyle/>
          <a:p>
            <a:r>
              <a:rPr lang="sk-SK" sz="2800" b="1" dirty="0" smtClean="0"/>
              <a:t>vnútorné, trvalé a pevné dispozície konať dobro</a:t>
            </a:r>
          </a:p>
          <a:p>
            <a:r>
              <a:rPr lang="sk-SK" sz="2800" dirty="0" smtClean="0"/>
              <a:t>sú </a:t>
            </a:r>
            <a:r>
              <a:rPr lang="sk-SK" sz="2800" b="1" dirty="0" smtClean="0">
                <a:solidFill>
                  <a:srgbClr val="FF0000"/>
                </a:solidFill>
              </a:rPr>
              <a:t>nepriamo</a:t>
            </a:r>
            <a:r>
              <a:rPr lang="sk-SK" sz="2800" dirty="0" smtClean="0">
                <a:solidFill>
                  <a:srgbClr val="FF0000"/>
                </a:solidFill>
              </a:rPr>
              <a:t> (ľudské) </a:t>
            </a:r>
            <a:r>
              <a:rPr lang="sk-SK" sz="2800" dirty="0" smtClean="0"/>
              <a:t>alebo </a:t>
            </a:r>
            <a:r>
              <a:rPr lang="sk-SK" sz="2800" b="1" dirty="0" smtClean="0">
                <a:solidFill>
                  <a:schemeClr val="bg1"/>
                </a:solidFill>
              </a:rPr>
              <a:t>priamo</a:t>
            </a:r>
            <a:r>
              <a:rPr lang="sk-SK" sz="2800" dirty="0" smtClean="0">
                <a:solidFill>
                  <a:schemeClr val="bg1"/>
                </a:solidFill>
              </a:rPr>
              <a:t> (božské) </a:t>
            </a:r>
            <a:r>
              <a:rPr lang="sk-SK" sz="2800" dirty="0" smtClean="0"/>
              <a:t>od Boha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Rozvážnosť:  </a:t>
            </a:r>
            <a:r>
              <a:rPr lang="sk-SK" sz="2800" dirty="0" smtClean="0"/>
              <a:t>kormidelník čností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Spravodlivosť:</a:t>
            </a:r>
            <a:r>
              <a:rPr lang="sk-SK" sz="2800" b="1" dirty="0" smtClean="0"/>
              <a:t> </a:t>
            </a:r>
            <a:r>
              <a:rPr lang="sk-SK" sz="2800" dirty="0" smtClean="0"/>
              <a:t>každému, čo mu patrí ≠ rovnako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Sila:</a:t>
            </a:r>
            <a:r>
              <a:rPr lang="sk-SK" sz="2800" b="1" dirty="0" smtClean="0"/>
              <a:t> </a:t>
            </a:r>
            <a:r>
              <a:rPr lang="sk-SK" sz="2800" dirty="0" smtClean="0"/>
              <a:t>zasadzovať sa o dobro 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Miernosť:</a:t>
            </a:r>
            <a:r>
              <a:rPr lang="sk-SK" sz="2800" b="1" dirty="0" smtClean="0"/>
              <a:t> </a:t>
            </a:r>
            <a:r>
              <a:rPr lang="sk-SK" sz="2800" dirty="0" smtClean="0"/>
              <a:t>vedieť povedať dosť, </a:t>
            </a:r>
            <a:r>
              <a:rPr lang="sk-SK" sz="2800" dirty="0" err="1" smtClean="0"/>
              <a:t>burn</a:t>
            </a:r>
            <a:r>
              <a:rPr lang="sk-SK" sz="2800" dirty="0" smtClean="0"/>
              <a:t> </a:t>
            </a:r>
            <a:r>
              <a:rPr lang="sk-SK" sz="2800" dirty="0" err="1" smtClean="0"/>
              <a:t>out</a:t>
            </a:r>
            <a:r>
              <a:rPr lang="sk-SK" sz="2800" dirty="0" smtClean="0"/>
              <a:t> </a:t>
            </a:r>
            <a:r>
              <a:rPr lang="sk-SK" sz="2800" dirty="0" err="1" smtClean="0"/>
              <a:t>syndrom</a:t>
            </a:r>
            <a:r>
              <a:rPr lang="sk-SK" sz="2800" dirty="0" smtClean="0"/>
              <a:t> 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Viera:</a:t>
            </a:r>
            <a:r>
              <a:rPr lang="sk-SK" sz="2800" b="1" dirty="0" smtClean="0"/>
              <a:t> </a:t>
            </a:r>
            <a:r>
              <a:rPr lang="sk-SK" sz="2800" dirty="0" smtClean="0"/>
              <a:t>osobné puto k Bohu rozumom a srdcom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Nádej:</a:t>
            </a:r>
            <a:r>
              <a:rPr lang="sk-SK" sz="2800" b="1" dirty="0" smtClean="0"/>
              <a:t> </a:t>
            </a:r>
            <a:r>
              <a:rPr lang="sk-SK" sz="2800" dirty="0" smtClean="0"/>
              <a:t>túžba po večnom živote, kt. nám Boh sľúbil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Láska:</a:t>
            </a:r>
            <a:r>
              <a:rPr lang="sk-SK" sz="2800" b="1" dirty="0" smtClean="0"/>
              <a:t> </a:t>
            </a:r>
            <a:r>
              <a:rPr lang="sk-SK" sz="2800" dirty="0" smtClean="0"/>
              <a:t>odovzdávať ďalej nezaslúženú Božiu lásku</a:t>
            </a:r>
          </a:p>
          <a:p>
            <a:pPr algn="ctr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Zmysel čností: 7 darov        zviditeľniť</a:t>
            </a:r>
          </a:p>
          <a:p>
            <a:pPr algn="ctr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prinášaním Jeho ovocia !!!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9" name="Obrázok 13" descr="!!!---1---!!!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44892" y="-214338"/>
            <a:ext cx="584826" cy="218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domin\Dropbox\katechezy\obr YC\du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5500702"/>
            <a:ext cx="552450" cy="400050"/>
          </a:xfrm>
          <a:prstGeom prst="rect">
            <a:avLst/>
          </a:prstGeom>
          <a:noFill/>
        </p:spPr>
      </p:pic>
      <p:pic>
        <p:nvPicPr>
          <p:cNvPr id="14" name="Obrázok 13" descr="images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86454"/>
            <a:ext cx="1643042" cy="123228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 flipH="1">
            <a:off x="-214346" y="0"/>
            <a:ext cx="9644130" cy="1000108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7729566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bg1"/>
                </a:solidFill>
              </a:rPr>
              <a:t>	8.  HRIECH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domin\Dropbox\youcat\obr YC\budi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886450"/>
            <a:ext cx="1104900" cy="971550"/>
          </a:xfrm>
          <a:prstGeom prst="rect">
            <a:avLst/>
          </a:prstGeom>
          <a:noFill/>
        </p:spPr>
      </p:pic>
      <p:pic>
        <p:nvPicPr>
          <p:cNvPr id="14" name="Obrázok 48" descr="vyhanieZRaja.png"/>
          <p:cNvPicPr>
            <a:picLocks noChangeAspect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>
          <a:xfrm>
            <a:off x="5286380" y="0"/>
            <a:ext cx="3857620" cy="689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ok 13" descr="!!!---1---!!!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14338"/>
            <a:ext cx="584826" cy="218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357158" y="928670"/>
            <a:ext cx="6429420" cy="5929330"/>
          </a:xfrm>
        </p:spPr>
        <p:txBody>
          <a:bodyPr>
            <a:normAutofit fontScale="92500"/>
          </a:bodyPr>
          <a:lstStyle/>
          <a:p>
            <a:r>
              <a:rPr lang="sk-SK" sz="2800" dirty="0" smtClean="0"/>
              <a:t>viem</a:t>
            </a:r>
            <a:r>
              <a:rPr lang="sk-SK" dirty="0" smtClean="0"/>
              <a:t> </a:t>
            </a:r>
            <a:r>
              <a:rPr lang="sk-SK" sz="2800" dirty="0" smtClean="0"/>
              <a:t>o ňom zo svedomia</a:t>
            </a:r>
          </a:p>
          <a:p>
            <a:r>
              <a:rPr lang="sk-SK" sz="2800" dirty="0" smtClean="0"/>
              <a:t>proti dobru → proti Bohu </a:t>
            </a:r>
          </a:p>
          <a:p>
            <a:r>
              <a:rPr lang="sk-SK" sz="2800" dirty="0" smtClean="0"/>
              <a:t>slovo, skutok, úmysel, </a:t>
            </a:r>
            <a:r>
              <a:rPr lang="sk-SK" sz="2400" dirty="0" smtClean="0"/>
              <a:t>ktorým idem </a:t>
            </a:r>
            <a:r>
              <a:rPr lang="sk-SK" sz="2800" dirty="0" smtClean="0"/>
              <a:t>vedome </a:t>
            </a:r>
            <a:r>
              <a:rPr lang="sk-SK" sz="2400" dirty="0" smtClean="0"/>
              <a:t>a</a:t>
            </a:r>
            <a:r>
              <a:rPr lang="sk-SK" sz="2800" dirty="0" smtClean="0"/>
              <a:t> dobrovoľne proti </a:t>
            </a:r>
            <a:r>
              <a:rPr lang="sk-SK" sz="2400" dirty="0" smtClean="0"/>
              <a:t>poriadku </a:t>
            </a:r>
            <a:r>
              <a:rPr lang="sk-SK" sz="2800" dirty="0" smtClean="0"/>
              <a:t>Božej lásky</a:t>
            </a:r>
          </a:p>
          <a:p>
            <a:r>
              <a:rPr lang="sk-SK" sz="2800" dirty="0" smtClean="0"/>
              <a:t>egoizmus, kt. poškodzuje mňa, okolie a môj </a:t>
            </a:r>
            <a:r>
              <a:rPr lang="sk-SK" sz="2800" b="1" dirty="0" smtClean="0"/>
              <a:t>vzťah k Bohu</a:t>
            </a:r>
            <a:r>
              <a:rPr lang="sk-SK" sz="2800" dirty="0" smtClean="0"/>
              <a:t>, ktorý →</a:t>
            </a:r>
          </a:p>
          <a:p>
            <a:pPr>
              <a:buNone/>
            </a:pPr>
            <a:r>
              <a:rPr lang="sk-SK" sz="2800" dirty="0" smtClean="0"/>
              <a:t>→ smrteľný </a:t>
            </a:r>
            <a:r>
              <a:rPr lang="sk-SK" sz="2800" b="1" dirty="0" smtClean="0"/>
              <a:t>ničí</a:t>
            </a:r>
            <a:r>
              <a:rPr lang="sk-SK" sz="2800" dirty="0" smtClean="0"/>
              <a:t> </a:t>
            </a:r>
            <a:r>
              <a:rPr lang="sk-SK" sz="2400" dirty="0" smtClean="0"/>
              <a:t>(spoveď!)</a:t>
            </a:r>
            <a:r>
              <a:rPr lang="sk-SK" sz="2800" dirty="0" smtClean="0"/>
              <a:t>, všedný </a:t>
            </a:r>
            <a:r>
              <a:rPr lang="sk-SK" sz="2800" b="1" dirty="0" smtClean="0"/>
              <a:t>narušuje</a:t>
            </a:r>
          </a:p>
          <a:p>
            <a:pPr>
              <a:buNone/>
            </a:pPr>
            <a:r>
              <a:rPr lang="sk-SK" sz="2400" b="1" dirty="0" smtClean="0"/>
              <a:t>kritérium:</a:t>
            </a:r>
            <a:r>
              <a:rPr lang="sk-SK" sz="2800" b="1" dirty="0" smtClean="0"/>
              <a:t> </a:t>
            </a:r>
            <a:r>
              <a:rPr lang="sk-SK" sz="2800" dirty="0" smtClean="0"/>
              <a:t>závažnosť, dobrovoľnosť a vedomie</a:t>
            </a:r>
          </a:p>
          <a:p>
            <a:r>
              <a:rPr lang="sk-SK" sz="2800" b="1" dirty="0" smtClean="0"/>
              <a:t>Neresti: </a:t>
            </a:r>
            <a:r>
              <a:rPr lang="sk-SK" sz="2400" dirty="0" smtClean="0"/>
              <a:t>opak čností, zlé návyky, </a:t>
            </a:r>
          </a:p>
          <a:p>
            <a:pPr>
              <a:buNone/>
            </a:pPr>
            <a:r>
              <a:rPr lang="sk-SK" sz="2400" dirty="0" smtClean="0"/>
              <a:t>			zatemňujú svedomie, → hriech</a:t>
            </a:r>
          </a:p>
          <a:p>
            <a:r>
              <a:rPr lang="sk-SK" sz="2800" b="1" dirty="0" smtClean="0"/>
              <a:t>Cudzí hriech</a:t>
            </a:r>
            <a:r>
              <a:rPr lang="sk-SK" sz="2400" b="1" dirty="0" smtClean="0"/>
              <a:t>: </a:t>
            </a:r>
            <a:r>
              <a:rPr lang="sk-SK" sz="2400" dirty="0" smtClean="0"/>
              <a:t>povzbudzovanie, podieľanie sa, 		      mlčanie, nevarovanie</a:t>
            </a:r>
            <a:endParaRPr lang="sk-SK" sz="2800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17334</TotalTime>
  <Words>284</Words>
  <Application>Microsoft Office PowerPoint</Application>
  <PresentationFormat>Prezentácia na obrazovke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Snímka 2</vt:lpstr>
      <vt:lpstr>Snímka 3</vt:lpstr>
      <vt:lpstr>   1. VEĽKOSŤ ČLOVEKA</vt:lpstr>
      <vt:lpstr>3. SLOBODA ČLOVEKA</vt:lpstr>
      <vt:lpstr>4. ČINY ČLOVEKA</vt:lpstr>
      <vt:lpstr>6. SVEDOMIE</vt:lpstr>
      <vt:lpstr>7. ČNOSTI</vt:lpstr>
      <vt:lpstr> 8.  HRIECH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1067</cp:revision>
  <dcterms:created xsi:type="dcterms:W3CDTF">2012-01-09T09:48:31Z</dcterms:created>
  <dcterms:modified xsi:type="dcterms:W3CDTF">2012-12-04T14:59:18Z</dcterms:modified>
</cp:coreProperties>
</file>